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7"/>
  </p:notesMasterIdLst>
  <p:sldIdLst>
    <p:sldId id="256" r:id="rId2"/>
    <p:sldId id="258" r:id="rId3"/>
    <p:sldId id="257" r:id="rId4"/>
    <p:sldId id="267" r:id="rId5"/>
    <p:sldId id="259" r:id="rId6"/>
    <p:sldId id="260" r:id="rId7"/>
    <p:sldId id="261" r:id="rId8"/>
    <p:sldId id="263" r:id="rId9"/>
    <p:sldId id="265" r:id="rId10"/>
    <p:sldId id="266" r:id="rId11"/>
    <p:sldId id="268" r:id="rId12"/>
    <p:sldId id="269" r:id="rId13"/>
    <p:sldId id="271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9204" autoAdjust="0"/>
  </p:normalViewPr>
  <p:slideViewPr>
    <p:cSldViewPr snapToGrid="0">
      <p:cViewPr>
        <p:scale>
          <a:sx n="54" d="100"/>
          <a:sy n="54" d="100"/>
        </p:scale>
        <p:origin x="10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Sexton" userId="4ae094c745298554" providerId="LiveId" clId="{C26AE972-C449-4825-B339-AACE564B5264}"/>
    <pc:docChg chg="modSld">
      <pc:chgData name="Joseph Sexton" userId="4ae094c745298554" providerId="LiveId" clId="{C26AE972-C449-4825-B339-AACE564B5264}" dt="2021-10-19T06:08:40.110" v="0" actId="207"/>
      <pc:docMkLst>
        <pc:docMk/>
      </pc:docMkLst>
      <pc:sldChg chg="modSp mod">
        <pc:chgData name="Joseph Sexton" userId="4ae094c745298554" providerId="LiveId" clId="{C26AE972-C449-4825-B339-AACE564B5264}" dt="2021-10-19T06:08:40.110" v="0" actId="207"/>
        <pc:sldMkLst>
          <pc:docMk/>
          <pc:sldMk cId="245234489" sldId="275"/>
        </pc:sldMkLst>
        <pc:spChg chg="mod">
          <ac:chgData name="Joseph Sexton" userId="4ae094c745298554" providerId="LiveId" clId="{C26AE972-C449-4825-B339-AACE564B5264}" dt="2021-10-19T06:08:40.110" v="0" actId="207"/>
          <ac:spMkLst>
            <pc:docMk/>
            <pc:sldMk cId="245234489" sldId="275"/>
            <ac:spMk id="2" creationId="{C16E19F4-FBE6-41E7-B2BE-6FF1AB55B08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39AF4-A419-48A1-AF96-75ED78F8959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D3003-0063-4FCE-8546-F9E253639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8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Formal clinical trials are REQUIRED to be pre-registered by the United States National Library of Medicine (NLM). Yet, they are not required to be followed through with…! When people add or remove outcomes, it paints a drastically different – less clean – image of the intervention you are trying to promote with your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D3003-0063-4FCE-8546-F9E2536393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6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in </a:t>
            </a:r>
            <a:r>
              <a:rPr lang="en-US" i="1" dirty="0"/>
              <a:t>Nature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D3003-0063-4FCE-8546-F9E2536393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in </a:t>
            </a:r>
            <a:r>
              <a:rPr lang="en-US" i="1" dirty="0"/>
              <a:t>Science… </a:t>
            </a:r>
            <a:r>
              <a:rPr lang="en-US" i="0" dirty="0"/>
              <a:t>that’s citations on the y-axis, by the way!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D3003-0063-4FCE-8546-F9E2536393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3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10/19/2021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3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3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0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69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4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9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8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6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2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5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6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932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BE823-9B41-40FC-BE4D-9FC10D2018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46" r="-2" b="2679"/>
          <a:stretch/>
        </p:blipFill>
        <p:spPr>
          <a:xfrm>
            <a:off x="-1" y="10"/>
            <a:ext cx="7456513" cy="6857990"/>
          </a:xfrm>
          <a:custGeom>
            <a:avLst/>
            <a:gdLst/>
            <a:ahLst/>
            <a:cxnLst/>
            <a:rect l="l" t="t" r="r" b="b"/>
            <a:pathLst>
              <a:path w="7456513" h="6858000">
                <a:moveTo>
                  <a:pt x="0" y="0"/>
                </a:moveTo>
                <a:lnTo>
                  <a:pt x="6059386" y="0"/>
                </a:lnTo>
                <a:lnTo>
                  <a:pt x="6059386" y="1375489"/>
                </a:lnTo>
                <a:lnTo>
                  <a:pt x="7456513" y="1375489"/>
                </a:lnTo>
                <a:lnTo>
                  <a:pt x="74565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85818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85818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BFE2F-8EC0-4175-BC98-9C23D24F9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8633" y="1247140"/>
            <a:ext cx="3608208" cy="34508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Vanderbilt Mental Health Reform Working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7FFAA5-585A-40C2-8ADF-2B193A4C5A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8633" y="4818126"/>
            <a:ext cx="3608208" cy="1268984"/>
          </a:xfrm>
        </p:spPr>
        <p:txBody>
          <a:bodyPr>
            <a:normAutofit/>
          </a:bodyPr>
          <a:lstStyle/>
          <a:p>
            <a:r>
              <a:rPr lang="en-US" dirty="0"/>
              <a:t>Joseph Sexton</a:t>
            </a:r>
          </a:p>
          <a:p>
            <a:r>
              <a:rPr lang="en-US" dirty="0"/>
              <a:t>October 19, 2021</a:t>
            </a:r>
          </a:p>
        </p:txBody>
      </p:sp>
    </p:spTree>
    <p:extLst>
      <p:ext uri="{BB962C8B-B14F-4D97-AF65-F5344CB8AC3E}">
        <p14:creationId xmlns:p14="http://schemas.microsoft.com/office/powerpoint/2010/main" val="149479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931BB-2C77-4504-87AC-0E026F4A8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Icebreaker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D7F28-C0C7-459F-A8D3-B4EE81E8C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an issue in mental health that you feel doesn’t get talked about enough?</a:t>
            </a:r>
          </a:p>
          <a:p>
            <a:pPr lvl="1"/>
            <a:r>
              <a:rPr lang="en-US" dirty="0"/>
              <a:t>Also introduce your </a:t>
            </a:r>
            <a:r>
              <a:rPr lang="en-US" b="1" dirty="0"/>
              <a:t>name, hometown, year, major, and pronouns </a:t>
            </a:r>
            <a:r>
              <a:rPr lang="en-US" dirty="0"/>
              <a:t>if you don’t know the person you’re talking to!</a:t>
            </a:r>
          </a:p>
        </p:txBody>
      </p:sp>
    </p:spTree>
    <p:extLst>
      <p:ext uri="{BB962C8B-B14F-4D97-AF65-F5344CB8AC3E}">
        <p14:creationId xmlns:p14="http://schemas.microsoft.com/office/powerpoint/2010/main" val="37360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75C8A-C34A-42EE-8E13-3407CB95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CA4A5-55B6-4721-A93B-BF250DAD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09" y="2160016"/>
            <a:ext cx="7639417" cy="3926152"/>
          </a:xfrm>
        </p:spPr>
        <p:txBody>
          <a:bodyPr/>
          <a:lstStyle/>
          <a:p>
            <a:r>
              <a:rPr lang="en-US" dirty="0"/>
              <a:t>Mark your calendars: </a:t>
            </a:r>
            <a:r>
              <a:rPr lang="en-US" b="1" dirty="0"/>
              <a:t>Vanderbilt Critical Psychiatry Conference (VCPC) on Saturday, January 22</a:t>
            </a:r>
            <a:r>
              <a:rPr lang="en-US" b="1" baseline="30000" dirty="0"/>
              <a:t>nd</a:t>
            </a:r>
            <a:r>
              <a:rPr lang="en-US" b="1" dirty="0"/>
              <a:t>, 2022, 9AM – 3PM</a:t>
            </a:r>
          </a:p>
          <a:p>
            <a:pPr lvl="1"/>
            <a:r>
              <a:rPr lang="en-US" dirty="0"/>
              <a:t>Panels of speakers filled with professors, nonprofit leaders, activists, and those with lived experience</a:t>
            </a:r>
          </a:p>
          <a:p>
            <a:r>
              <a:rPr lang="en-US" dirty="0"/>
              <a:t>Would you like to speak at our meeting next Tuesday? Contact Joseph for details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31D4FB1-5338-4CCD-9683-73D0FFC79B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130" y="318447"/>
            <a:ext cx="1700320" cy="1560134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1135F69-0708-465B-AC0A-BE7A3AEAECA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130" y="1868866"/>
            <a:ext cx="1700320" cy="15601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2A2DB9D-3A39-43B1-A102-07AB1DB37D9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130" y="3429000"/>
            <a:ext cx="1700320" cy="1560134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5483435-962F-4789-A64E-A07FC4E368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2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130" y="4989134"/>
            <a:ext cx="1700320" cy="15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04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07AF-2C38-4D57-A795-5B7E13F7E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FOCUS ON REFORM:</a:t>
            </a:r>
            <a:b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</a:br>
            <a:r>
              <a:rPr lang="en-US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REPLICATION CRISIS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7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60147-975C-4FC7-953D-6C985BFC2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FOCUS ON REFORM:</a:t>
            </a:r>
            <a:br>
              <a:rPr lang="en-US" dirty="0"/>
            </a:b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REPLICATION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06C2-D1C3-4857-BB76-3710641E5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</a:t>
            </a:r>
            <a:r>
              <a:rPr lang="en-US" i="1" dirty="0"/>
              <a:t>Wikipedia</a:t>
            </a:r>
            <a:r>
              <a:rPr lang="en-US" dirty="0"/>
              <a:t>: “an ongoing </a:t>
            </a:r>
            <a:r>
              <a:rPr lang="en-US" b="1" dirty="0"/>
              <a:t>methodological crisis</a:t>
            </a:r>
            <a:r>
              <a:rPr lang="en-US" dirty="0"/>
              <a:t> in which… many scientific studies are difficult or impossible to replicate or reproduce, severely affecting the </a:t>
            </a:r>
            <a:r>
              <a:rPr lang="en-US" b="1" dirty="0"/>
              <a:t>social sciences</a:t>
            </a:r>
            <a:r>
              <a:rPr lang="en-US" dirty="0"/>
              <a:t> and </a:t>
            </a:r>
            <a:r>
              <a:rPr lang="en-US" b="1" dirty="0"/>
              <a:t>medicine… </a:t>
            </a:r>
            <a:r>
              <a:rPr lang="en-US" dirty="0"/>
              <a:t>survey data strongly indicates that </a:t>
            </a:r>
            <a:r>
              <a:rPr lang="en-US" b="1" dirty="0"/>
              <a:t>all of the natural sciences</a:t>
            </a:r>
            <a:r>
              <a:rPr lang="en-US" dirty="0"/>
              <a:t> are probably implicated as well.”</a:t>
            </a:r>
          </a:p>
          <a:p>
            <a:r>
              <a:rPr lang="en-US" dirty="0"/>
              <a:t>Term came up in the early 2010s and has produced major moves in </a:t>
            </a:r>
            <a:r>
              <a:rPr lang="en-US" b="1" dirty="0"/>
              <a:t>meta-science</a:t>
            </a:r>
            <a:r>
              <a:rPr lang="en-US" dirty="0"/>
              <a:t>, most namely the push for </a:t>
            </a:r>
            <a:r>
              <a:rPr lang="en-US" b="1" dirty="0"/>
              <a:t>Open Science</a:t>
            </a:r>
          </a:p>
        </p:txBody>
      </p:sp>
    </p:spTree>
    <p:extLst>
      <p:ext uri="{BB962C8B-B14F-4D97-AF65-F5344CB8AC3E}">
        <p14:creationId xmlns:p14="http://schemas.microsoft.com/office/powerpoint/2010/main" val="940265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C72EB-C049-413A-8642-58EF00C5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Why is the replication crisis concerning?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6673F-4A15-49BD-A010-07CDE3AB7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09" y="2160016"/>
            <a:ext cx="9515719" cy="3926152"/>
          </a:xfrm>
        </p:spPr>
        <p:txBody>
          <a:bodyPr/>
          <a:lstStyle/>
          <a:p>
            <a:r>
              <a:rPr lang="en-US" dirty="0"/>
              <a:t>Medications and therapies that are </a:t>
            </a:r>
            <a:r>
              <a:rPr lang="en-US" b="1" i="1" dirty="0"/>
              <a:t>supposed</a:t>
            </a:r>
            <a:r>
              <a:rPr lang="en-US" dirty="0"/>
              <a:t> to work better than placebo oftentimes </a:t>
            </a:r>
            <a:r>
              <a:rPr lang="en-US" b="1" dirty="0"/>
              <a:t>do not</a:t>
            </a:r>
          </a:p>
          <a:p>
            <a:pPr lvl="1"/>
            <a:r>
              <a:rPr lang="en-US" dirty="0"/>
              <a:t>compare-trials.org</a:t>
            </a:r>
          </a:p>
          <a:p>
            <a:r>
              <a:rPr lang="en-US" dirty="0"/>
              <a:t>We base research on previous research</a:t>
            </a:r>
          </a:p>
          <a:p>
            <a:pPr lvl="1"/>
            <a:r>
              <a:rPr lang="en-US" dirty="0"/>
              <a:t>Example: Professor A finds “evidence” that Method X can be used to generate Protein Z. Professor B uses Method X but cannot generate any of Protein Z. Professor B assumes they made a mistake since Professor A was peer-reviewed, and keeps investing money in Method X.</a:t>
            </a:r>
          </a:p>
        </p:txBody>
      </p:sp>
    </p:spTree>
    <p:extLst>
      <p:ext uri="{BB962C8B-B14F-4D97-AF65-F5344CB8AC3E}">
        <p14:creationId xmlns:p14="http://schemas.microsoft.com/office/powerpoint/2010/main" val="2192567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C470-B0AF-4B9D-B5D2-3F828343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COMPare: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Tracking Switched Outcomes in Clinical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F9837-8901-4CA5-88AB-B4F74E9C9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09" y="2160016"/>
            <a:ext cx="9936633" cy="3926152"/>
          </a:xfrm>
        </p:spPr>
        <p:txBody>
          <a:bodyPr/>
          <a:lstStyle/>
          <a:p>
            <a:r>
              <a:rPr lang="en-US" dirty="0"/>
              <a:t>COMPare (Centre for Evidence-Based Medicine Outcome Monitoring Project) “systematically checked every trail [between October 2015 and January 2016] published in the top five medical journals, to see if they misreported their findings”</a:t>
            </a:r>
          </a:p>
          <a:p>
            <a:pPr lvl="1"/>
            <a:r>
              <a:rPr lang="en-US" b="1" i="1" dirty="0"/>
              <a:t>New England Journal of Medicine </a:t>
            </a:r>
            <a:r>
              <a:rPr lang="en-US" dirty="0"/>
              <a:t>(NEJM), </a:t>
            </a:r>
            <a:r>
              <a:rPr lang="en-US" b="1" i="1" dirty="0"/>
              <a:t>Journal of the American Medical Association</a:t>
            </a:r>
            <a:r>
              <a:rPr lang="en-US" dirty="0"/>
              <a:t> (JAMA), </a:t>
            </a:r>
            <a:r>
              <a:rPr lang="en-US" b="1" i="1" dirty="0"/>
              <a:t>The Lancet</a:t>
            </a:r>
            <a:r>
              <a:rPr lang="en-US" dirty="0"/>
              <a:t>, </a:t>
            </a:r>
            <a:r>
              <a:rPr lang="en-US" b="1" i="1" dirty="0"/>
              <a:t>Annals of Internal Medicine</a:t>
            </a:r>
            <a:r>
              <a:rPr lang="en-US" dirty="0"/>
              <a:t>, and the </a:t>
            </a:r>
            <a:r>
              <a:rPr lang="en-US" b="1" i="1" dirty="0"/>
              <a:t>British Medical Journal</a:t>
            </a:r>
            <a:r>
              <a:rPr lang="en-US" dirty="0"/>
              <a:t> (BMJ)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6EB49E-3FDA-4383-92DA-324E191EB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694" y="4997287"/>
            <a:ext cx="2983478" cy="1243116"/>
          </a:xfrm>
          <a:prstGeom prst="rect">
            <a:avLst/>
          </a:prstGeom>
        </p:spPr>
      </p:pic>
      <p:pic>
        <p:nvPicPr>
          <p:cNvPr id="1030" name="Picture 6" descr="Lancet Logos">
            <a:extLst>
              <a:ext uri="{FF2B5EF4-FFF2-40B4-BE49-F238E27FC236}">
                <a16:creationId xmlns:a16="http://schemas.microsoft.com/office/drawing/2014/main" id="{CCC6193D-8CC4-4014-AB13-307241A49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21"/>
          <a:stretch/>
        </p:blipFill>
        <p:spPr bwMode="auto">
          <a:xfrm>
            <a:off x="4921157" y="5002061"/>
            <a:ext cx="3891398" cy="123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65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57A090-11F7-41C9-B251-03A506546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692" y="733049"/>
            <a:ext cx="9164329" cy="539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33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9AD5A-E4A9-4FB6-80FA-C563A77A2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Furthermore…</a:t>
            </a:r>
            <a:b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Baker (2016)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DDF643A-D491-4ADC-938D-BC0C45486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72"/>
          <a:stretch/>
        </p:blipFill>
        <p:spPr bwMode="auto">
          <a:xfrm>
            <a:off x="6628245" y="837210"/>
            <a:ext cx="5278772" cy="547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E18CEEA-953E-4523-A055-5180D4920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40"/>
          <a:stretch/>
        </p:blipFill>
        <p:spPr bwMode="auto">
          <a:xfrm>
            <a:off x="1559496" y="2188189"/>
            <a:ext cx="4771559" cy="411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571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561C1-3C03-4C6B-87D8-A92EB66A7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960" y="1816005"/>
            <a:ext cx="3376176" cy="322598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Furthermore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Serra-Garcia and Gneezy (2021)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E7C357B-E37F-48E3-9C1B-F6438CA81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141" y="1023977"/>
            <a:ext cx="6740742" cy="481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589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C3BE5-76D2-4BE6-96D7-B7E37B2E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How do we </a:t>
            </a:r>
            <a:r>
              <a:rPr lang="en-US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increase replicability in science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F4713-2091-4695-B0AE-2F64C1F49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Registered Reports: </a:t>
            </a:r>
            <a:r>
              <a:rPr lang="en-US" dirty="0"/>
              <a:t>your paper is accepted </a:t>
            </a:r>
            <a:r>
              <a:rPr lang="en-US" i="1" dirty="0"/>
              <a:t>before you collect your data</a:t>
            </a:r>
            <a:endParaRPr lang="en-US" dirty="0"/>
          </a:p>
          <a:p>
            <a:r>
              <a:rPr lang="en-US" b="1" dirty="0"/>
              <a:t>Preregistration: </a:t>
            </a:r>
            <a:r>
              <a:rPr lang="en-US" dirty="0"/>
              <a:t>assuming you actually follow through (increase penalties for not doing so)</a:t>
            </a:r>
          </a:p>
          <a:p>
            <a:r>
              <a:rPr lang="en-US" b="1" dirty="0"/>
              <a:t>Open Data: </a:t>
            </a:r>
            <a:r>
              <a:rPr lang="en-US" dirty="0"/>
              <a:t>making your datasets as public as possible so other people can try and replicate your statistical findings</a:t>
            </a:r>
            <a:endParaRPr lang="en-US" b="1" dirty="0"/>
          </a:p>
          <a:p>
            <a:r>
              <a:rPr lang="en-US" b="1" dirty="0"/>
              <a:t>Nonparametric and robust statistics, sensitivity analyses: </a:t>
            </a:r>
            <a:r>
              <a:rPr lang="en-US" dirty="0"/>
              <a:t>for when you don’t meet the assumptions of the statistical test(s) that you are running, or want to see how slight variations in your data affect outcomes</a:t>
            </a:r>
          </a:p>
          <a:p>
            <a:r>
              <a:rPr lang="en-US" b="1" dirty="0"/>
              <a:t>Decoupling commercial interests: </a:t>
            </a:r>
            <a:r>
              <a:rPr lang="en-US" dirty="0"/>
              <a:t>reduce conflicts of interest, third-party review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9521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63632-C768-4E8D-BFCD-4539EA930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How does this relate to </a:t>
            </a:r>
            <a:r>
              <a:rPr lang="en-US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your mental health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AAD8-7544-4FAB-AA3E-76318DDA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Studies in basic treatments like those of </a:t>
            </a:r>
            <a:r>
              <a:rPr lang="en-US" b="1" dirty="0"/>
              <a:t>Prozac (fluoxetine), Zoloft (sertraline), </a:t>
            </a:r>
            <a:r>
              <a:rPr lang="en-US" dirty="0"/>
              <a:t>and </a:t>
            </a:r>
            <a:r>
              <a:rPr lang="en-US" b="1" dirty="0"/>
              <a:t>Thorazine (chlorpromazine) </a:t>
            </a:r>
            <a:r>
              <a:rPr lang="en-US" dirty="0"/>
              <a:t>often fail to replicate or are repeated several times without statistical correction</a:t>
            </a:r>
          </a:p>
          <a:p>
            <a:pPr lvl="1"/>
            <a:r>
              <a:rPr lang="en-US" u="sng" dirty="0"/>
              <a:t>Who benefits from these studies?</a:t>
            </a:r>
          </a:p>
          <a:p>
            <a:r>
              <a:rPr lang="en-US" dirty="0"/>
              <a:t>Studies in psychosocial interventions have become increasingly concerning but for other reasons</a:t>
            </a:r>
          </a:p>
          <a:p>
            <a:pPr lvl="1"/>
            <a:r>
              <a:rPr lang="en-US" dirty="0"/>
              <a:t>Even </a:t>
            </a:r>
            <a:r>
              <a:rPr lang="en-US" b="1" dirty="0"/>
              <a:t>psychodynamic therapy</a:t>
            </a:r>
            <a:r>
              <a:rPr lang="en-US" dirty="0"/>
              <a:t> is returning as statistically significant</a:t>
            </a:r>
          </a:p>
          <a:p>
            <a:pPr lvl="1"/>
            <a:r>
              <a:rPr lang="en-US" u="sng" dirty="0"/>
              <a:t>Who benefits from these studies?</a:t>
            </a:r>
          </a:p>
        </p:txBody>
      </p:sp>
    </p:spTree>
    <p:extLst>
      <p:ext uri="{BB962C8B-B14F-4D97-AF65-F5344CB8AC3E}">
        <p14:creationId xmlns:p14="http://schemas.microsoft.com/office/powerpoint/2010/main" val="1717081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B7E6C-A82F-497D-80F4-D4E80C3C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4098" name="Picture 2" descr="replication crisis – Boxplot">
            <a:extLst>
              <a:ext uri="{FF2B5EF4-FFF2-40B4-BE49-F238E27FC236}">
                <a16:creationId xmlns:a16="http://schemas.microsoft.com/office/drawing/2014/main" id="{5A614E2C-5215-4A29-8FD8-2BE48D2AA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12" y="1630877"/>
            <a:ext cx="952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830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E3AD-8542-45A4-90A7-83FC2E7D7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PROJECT UPDATES</a:t>
            </a:r>
          </a:p>
        </p:txBody>
      </p:sp>
    </p:spTree>
    <p:extLst>
      <p:ext uri="{BB962C8B-B14F-4D97-AF65-F5344CB8AC3E}">
        <p14:creationId xmlns:p14="http://schemas.microsoft.com/office/powerpoint/2010/main" val="3441651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E19F4-FBE6-41E7-B2BE-6FF1AB55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Around the 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363A1-DE94-4DB0-BF2D-A1F88079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10" y="1579418"/>
            <a:ext cx="9486690" cy="48232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AROUND THE ROOM</a:t>
            </a:r>
          </a:p>
          <a:p>
            <a:r>
              <a:rPr lang="en-US" dirty="0"/>
              <a:t>What topic are you interested in, broadly?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WITH YOUR SPECIFIC GROUP</a:t>
            </a:r>
          </a:p>
          <a:p>
            <a:r>
              <a:rPr lang="en-US" dirty="0"/>
              <a:t>What resources have you found so far? What works and what doesn’t?</a:t>
            </a:r>
          </a:p>
          <a:p>
            <a:r>
              <a:rPr lang="en-US" dirty="0"/>
              <a:t>What are your ultimate goals? Present at the VCPC? Contact a legislator? Network with a local nonprofit?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BY NEXT TUESDAY</a:t>
            </a:r>
          </a:p>
          <a:p>
            <a:r>
              <a:rPr lang="en-US" dirty="0"/>
              <a:t>Have prepared a </a:t>
            </a:r>
            <a:r>
              <a:rPr lang="en-US" b="1" dirty="0"/>
              <a:t>problem statement</a:t>
            </a:r>
            <a:r>
              <a:rPr lang="en-US" dirty="0"/>
              <a:t> with a specific </a:t>
            </a:r>
            <a:r>
              <a:rPr lang="en-US" b="1" dirty="0"/>
              <a:t>thesis or proposed solution</a:t>
            </a:r>
          </a:p>
          <a:p>
            <a:pPr lvl="1"/>
            <a:r>
              <a:rPr lang="en-US" dirty="0"/>
              <a:t>E.g., “</a:t>
            </a:r>
            <a:r>
              <a:rPr lang="en-US" b="1" dirty="0"/>
              <a:t>Firearm suicide </a:t>
            </a:r>
            <a:r>
              <a:rPr lang="en-US" dirty="0"/>
              <a:t>is a major problem in the United States (source). It is </a:t>
            </a:r>
            <a:r>
              <a:rPr lang="en-US" b="1" dirty="0"/>
              <a:t>especially pressing in Tennessee</a:t>
            </a:r>
            <a:r>
              <a:rPr lang="en-US" dirty="0"/>
              <a:t>, where child firearm suicide rates are the </a:t>
            </a:r>
            <a:r>
              <a:rPr lang="en-US" b="1" dirty="0"/>
              <a:t>third highest in the country</a:t>
            </a:r>
            <a:r>
              <a:rPr lang="en-US" dirty="0"/>
              <a:t>. I propose </a:t>
            </a:r>
            <a:r>
              <a:rPr lang="en-US" b="1" dirty="0"/>
              <a:t>child-access prevention (CAP) </a:t>
            </a:r>
            <a:r>
              <a:rPr lang="en-US" dirty="0"/>
              <a:t>laws as one way to reduce child firearm suicide within our community.”</a:t>
            </a:r>
          </a:p>
        </p:txBody>
      </p:sp>
    </p:spTree>
    <p:extLst>
      <p:ext uri="{BB962C8B-B14F-4D97-AF65-F5344CB8AC3E}">
        <p14:creationId xmlns:p14="http://schemas.microsoft.com/office/powerpoint/2010/main" val="245234489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AnalogousFromLightSeedRightStep">
      <a:dk1>
        <a:srgbClr val="000000"/>
      </a:dk1>
      <a:lt1>
        <a:srgbClr val="FFFFFF"/>
      </a:lt1>
      <a:dk2>
        <a:srgbClr val="223C2A"/>
      </a:dk2>
      <a:lt2>
        <a:srgbClr val="E8E4E2"/>
      </a:lt2>
      <a:accent1>
        <a:srgbClr val="80A7BD"/>
      </a:accent1>
      <a:accent2>
        <a:srgbClr val="7D8BBC"/>
      </a:accent2>
      <a:accent3>
        <a:srgbClr val="9F95C8"/>
      </a:accent3>
      <a:accent4>
        <a:srgbClr val="A47DBC"/>
      </a:accent4>
      <a:accent5>
        <a:srgbClr val="C691C4"/>
      </a:accent5>
      <a:accent6>
        <a:srgbClr val="BC7DA0"/>
      </a:accent6>
      <a:hlink>
        <a:srgbClr val="A7775B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758</Words>
  <Application>Microsoft Office PowerPoint</Application>
  <PresentationFormat>Widescreen</PresentationFormat>
  <Paragraphs>53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Neue Haas Grotesk Text Pro</vt:lpstr>
      <vt:lpstr>InterweaveVTI</vt:lpstr>
      <vt:lpstr>Vanderbilt Mental Health Reform Working Group</vt:lpstr>
      <vt:lpstr>Icebreaker</vt:lpstr>
      <vt:lpstr>Announcements</vt:lpstr>
      <vt:lpstr>FOCUS ON REFORM: REPLICATION CRISIS</vt:lpstr>
      <vt:lpstr>FOCUS ON REFORM: REPLICATION CRISIS</vt:lpstr>
      <vt:lpstr>Why is the replication crisis concerning?</vt:lpstr>
      <vt:lpstr>COMPare: Tracking Switched Outcomes in Clinical Trials</vt:lpstr>
      <vt:lpstr>PowerPoint Presentation</vt:lpstr>
      <vt:lpstr>Furthermore… Baker (2016)</vt:lpstr>
      <vt:lpstr>Furthermore  Serra-Garcia and Gneezy (2021)</vt:lpstr>
      <vt:lpstr>How do we increase replicability in science?</vt:lpstr>
      <vt:lpstr>How does this relate to your mental health?</vt:lpstr>
      <vt:lpstr>QUESTIONS?</vt:lpstr>
      <vt:lpstr>PROJECT UPDATES</vt:lpstr>
      <vt:lpstr>Around the room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Vanderbilt Mental Health Reform Working Group</dc:title>
  <dc:creator>Joseph Sexton</dc:creator>
  <cp:lastModifiedBy>Joseph Sexton</cp:lastModifiedBy>
  <cp:revision>1</cp:revision>
  <dcterms:created xsi:type="dcterms:W3CDTF">2021-10-19T05:02:58Z</dcterms:created>
  <dcterms:modified xsi:type="dcterms:W3CDTF">2021-10-19T06:08:43Z</dcterms:modified>
</cp:coreProperties>
</file>